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2" r:id="rId4"/>
    <p:sldId id="257" r:id="rId5"/>
    <p:sldId id="258" r:id="rId6"/>
    <p:sldId id="263" r:id="rId7"/>
    <p:sldId id="264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A9E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88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ata\Gels\EB_Rod_phantom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plotArea>
      <c:layout>
        <c:manualLayout>
          <c:layoutTarget val="inner"/>
          <c:xMode val="edge"/>
          <c:yMode val="edge"/>
          <c:x val="0.13837351405399392"/>
          <c:y val="7.7903149618297363E-2"/>
          <c:w val="0.81642437238774224"/>
          <c:h val="0.71755108415743518"/>
        </c:manualLayout>
      </c:layout>
      <c:scatterChart>
        <c:scatterStyle val="lineMarker"/>
        <c:ser>
          <c:idx val="1"/>
          <c:order val="0"/>
          <c:tx>
            <c:v>Phantom A</c:v>
          </c:tx>
          <c:spPr>
            <a:ln w="28575">
              <a:noFill/>
            </a:ln>
          </c:spPr>
          <c:marker>
            <c:symbol val="square"/>
            <c:size val="4"/>
          </c:marker>
          <c:errBars>
            <c:errDir val="y"/>
            <c:errBarType val="both"/>
            <c:errValType val="cust"/>
            <c:plus>
              <c:numRef>
                <c:f>'Rod 2'!$D$20:$D$23</c:f>
                <c:numCache>
                  <c:formatCode>General</c:formatCode>
                  <c:ptCount val="4"/>
                  <c:pt idx="0">
                    <c:v>5.8548124000000034E-4</c:v>
                  </c:pt>
                  <c:pt idx="1">
                    <c:v>5.626645100000005E-4</c:v>
                  </c:pt>
                  <c:pt idx="2">
                    <c:v>6.060206600000007E-4</c:v>
                  </c:pt>
                  <c:pt idx="3">
                    <c:v>7.7595889000000066E-4</c:v>
                  </c:pt>
                </c:numCache>
              </c:numRef>
            </c:plus>
            <c:minus>
              <c:numRef>
                <c:f>'Rod 2'!$D$20:$D$23</c:f>
                <c:numCache>
                  <c:formatCode>General</c:formatCode>
                  <c:ptCount val="4"/>
                  <c:pt idx="0">
                    <c:v>5.8548124000000034E-4</c:v>
                  </c:pt>
                  <c:pt idx="1">
                    <c:v>5.626645100000005E-4</c:v>
                  </c:pt>
                  <c:pt idx="2">
                    <c:v>6.060206600000007E-4</c:v>
                  </c:pt>
                  <c:pt idx="3">
                    <c:v>7.7595889000000066E-4</c:v>
                  </c:pt>
                </c:numCache>
              </c:numRef>
            </c:minus>
          </c:errBars>
          <c:xVal>
            <c:numRef>
              <c:f>'Rod 2'!$B$20:$B$23</c:f>
              <c:numCache>
                <c:formatCode>General</c:formatCode>
                <c:ptCount val="4"/>
                <c:pt idx="0">
                  <c:v>0</c:v>
                </c:pt>
                <c:pt idx="1">
                  <c:v>4.8000000000000029E-2</c:v>
                </c:pt>
                <c:pt idx="2">
                  <c:v>9.6000000000000058E-2</c:v>
                </c:pt>
                <c:pt idx="3">
                  <c:v>0.15300000000000008</c:v>
                </c:pt>
              </c:numCache>
            </c:numRef>
          </c:xVal>
          <c:yVal>
            <c:numRef>
              <c:f>'Rod 2'!$E$20:$E$23</c:f>
              <c:numCache>
                <c:formatCode>General</c:formatCode>
                <c:ptCount val="4"/>
                <c:pt idx="0">
                  <c:v>0.77426431000000007</c:v>
                </c:pt>
                <c:pt idx="1">
                  <c:v>2.4788938000000003</c:v>
                </c:pt>
                <c:pt idx="2">
                  <c:v>4.2644524000000006</c:v>
                </c:pt>
                <c:pt idx="3">
                  <c:v>5.8505134999999973</c:v>
                </c:pt>
              </c:numCache>
            </c:numRef>
          </c:yVal>
        </c:ser>
        <c:ser>
          <c:idx val="0"/>
          <c:order val="1"/>
          <c:tx>
            <c:v>Phantom B</c:v>
          </c:tx>
          <c:spPr>
            <a:ln w="28575">
              <a:noFill/>
            </a:ln>
          </c:spPr>
          <c:marker>
            <c:symbol val="diamond"/>
            <c:size val="5"/>
          </c:marker>
          <c:errBars>
            <c:errDir val="y"/>
            <c:errBarType val="both"/>
            <c:errValType val="cust"/>
            <c:plus>
              <c:numRef>
                <c:f>'Rod 2'!$D$15:$D$18</c:f>
                <c:numCache>
                  <c:formatCode>General</c:formatCode>
                  <c:ptCount val="4"/>
                  <c:pt idx="0">
                    <c:v>6.9994053000000073E-4</c:v>
                  </c:pt>
                  <c:pt idx="1">
                    <c:v>6.7386438000000101E-4</c:v>
                  </c:pt>
                  <c:pt idx="2">
                    <c:v>8.2654805000000162E-4</c:v>
                  </c:pt>
                  <c:pt idx="3">
                    <c:v>1.1309558000000013E-3</c:v>
                  </c:pt>
                </c:numCache>
              </c:numRef>
            </c:plus>
            <c:minus>
              <c:numRef>
                <c:f>'Rod 2'!$D$15:$D$18</c:f>
                <c:numCache>
                  <c:formatCode>General</c:formatCode>
                  <c:ptCount val="4"/>
                  <c:pt idx="0">
                    <c:v>6.9994053000000073E-4</c:v>
                  </c:pt>
                  <c:pt idx="1">
                    <c:v>6.7386438000000101E-4</c:v>
                  </c:pt>
                  <c:pt idx="2">
                    <c:v>8.2654805000000162E-4</c:v>
                  </c:pt>
                  <c:pt idx="3">
                    <c:v>1.1309558000000013E-3</c:v>
                  </c:pt>
                </c:numCache>
              </c:numRef>
            </c:minus>
          </c:errBars>
          <c:xVal>
            <c:numRef>
              <c:f>'Rod 2'!$B$15:$B$18</c:f>
              <c:numCache>
                <c:formatCode>General</c:formatCode>
                <c:ptCount val="4"/>
                <c:pt idx="0">
                  <c:v>0</c:v>
                </c:pt>
                <c:pt idx="1">
                  <c:v>0.20900000000000007</c:v>
                </c:pt>
                <c:pt idx="2">
                  <c:v>0.26200000000000001</c:v>
                </c:pt>
                <c:pt idx="3">
                  <c:v>0.59900000000000031</c:v>
                </c:pt>
              </c:numCache>
            </c:numRef>
          </c:xVal>
          <c:yVal>
            <c:numRef>
              <c:f>'Rod 2'!$E$15:$E$18</c:f>
              <c:numCache>
                <c:formatCode>General</c:formatCode>
                <c:ptCount val="4"/>
                <c:pt idx="0">
                  <c:v>0.96606203999999996</c:v>
                </c:pt>
                <c:pt idx="1">
                  <c:v>7.7837395999999996</c:v>
                </c:pt>
                <c:pt idx="2">
                  <c:v>9.7149791999999984</c:v>
                </c:pt>
                <c:pt idx="3">
                  <c:v>22.65217500000001</c:v>
                </c:pt>
              </c:numCache>
            </c:numRef>
          </c:yVal>
        </c:ser>
        <c:ser>
          <c:idx val="2"/>
          <c:order val="2"/>
          <c:tx>
            <c:v>Best Fit</c:v>
          </c:tx>
          <c:spPr>
            <a:ln w="28575">
              <a:noFill/>
            </a:ln>
          </c:spPr>
          <c:marker>
            <c:symbol val="none"/>
          </c:marker>
          <c:trendline>
            <c:trendlineType val="linear"/>
            <c:dispRSqr val="1"/>
            <c:dispEq val="1"/>
            <c:trendlineLbl>
              <c:layout>
                <c:manualLayout>
                  <c:x val="-0.33930414948131482"/>
                  <c:y val="0.20691181102362224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36.2x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0.6</a:t>
                    </a:r>
                    <a:r>
                      <a:rPr lang="en-US" baseline="0" dirty="0"/>
                      <a:t>
R² = 0.998</a:t>
                    </a:r>
                    <a:endParaRPr lang="en-US" dirty="0"/>
                  </a:p>
                </c:rich>
              </c:tx>
              <c:numFmt formatCode="#,##0.000" sourceLinked="0"/>
            </c:trendlineLbl>
          </c:trendline>
          <c:errBars>
            <c:errDir val="y"/>
            <c:errBarType val="both"/>
            <c:errValType val="cust"/>
            <c:plus>
              <c:numRef>
                <c:f>'Rod 2'!$F$15:$F$23</c:f>
                <c:numCache>
                  <c:formatCode>General</c:formatCode>
                  <c:ptCount val="9"/>
                  <c:pt idx="0">
                    <c:v>0.69994053000000067</c:v>
                  </c:pt>
                  <c:pt idx="1">
                    <c:v>0.67386438000000004</c:v>
                  </c:pt>
                  <c:pt idx="2">
                    <c:v>0.82654804999999998</c:v>
                  </c:pt>
                  <c:pt idx="3">
                    <c:v>1.1309558000000006</c:v>
                  </c:pt>
                  <c:pt idx="5">
                    <c:v>0.58548124000000001</c:v>
                  </c:pt>
                  <c:pt idx="6">
                    <c:v>0.56266450999999962</c:v>
                  </c:pt>
                  <c:pt idx="7">
                    <c:v>0.60602066000000043</c:v>
                  </c:pt>
                  <c:pt idx="8">
                    <c:v>0.77595888999999996</c:v>
                  </c:pt>
                </c:numCache>
              </c:numRef>
            </c:plus>
            <c:minus>
              <c:numRef>
                <c:f>'Rod 2'!$F$15:$F$23</c:f>
                <c:numCache>
                  <c:formatCode>General</c:formatCode>
                  <c:ptCount val="9"/>
                  <c:pt idx="0">
                    <c:v>0.69994053000000067</c:v>
                  </c:pt>
                  <c:pt idx="1">
                    <c:v>0.67386438000000004</c:v>
                  </c:pt>
                  <c:pt idx="2">
                    <c:v>0.82654804999999998</c:v>
                  </c:pt>
                  <c:pt idx="3">
                    <c:v>1.1309558000000006</c:v>
                  </c:pt>
                  <c:pt idx="5">
                    <c:v>0.58548124000000001</c:v>
                  </c:pt>
                  <c:pt idx="6">
                    <c:v>0.56266450999999962</c:v>
                  </c:pt>
                  <c:pt idx="7">
                    <c:v>0.60602066000000043</c:v>
                  </c:pt>
                  <c:pt idx="8">
                    <c:v>0.77595888999999996</c:v>
                  </c:pt>
                </c:numCache>
              </c:numRef>
            </c:minus>
          </c:errBars>
          <c:xVal>
            <c:numRef>
              <c:f>'Rod 2'!$B$15:$B$23</c:f>
              <c:numCache>
                <c:formatCode>General</c:formatCode>
                <c:ptCount val="9"/>
                <c:pt idx="0">
                  <c:v>0</c:v>
                </c:pt>
                <c:pt idx="1">
                  <c:v>0.20900000000000007</c:v>
                </c:pt>
                <c:pt idx="2">
                  <c:v>0.26200000000000001</c:v>
                </c:pt>
                <c:pt idx="3">
                  <c:v>0.59900000000000031</c:v>
                </c:pt>
                <c:pt idx="5">
                  <c:v>0</c:v>
                </c:pt>
                <c:pt idx="6">
                  <c:v>4.8000000000000029E-2</c:v>
                </c:pt>
                <c:pt idx="7">
                  <c:v>9.6000000000000058E-2</c:v>
                </c:pt>
                <c:pt idx="8">
                  <c:v>0.15300000000000008</c:v>
                </c:pt>
              </c:numCache>
            </c:numRef>
          </c:xVal>
          <c:yVal>
            <c:numRef>
              <c:f>'Rod 2'!$E$15:$E$23</c:f>
              <c:numCache>
                <c:formatCode>General</c:formatCode>
                <c:ptCount val="9"/>
                <c:pt idx="0">
                  <c:v>0.96606203999999996</c:v>
                </c:pt>
                <c:pt idx="1">
                  <c:v>7.7837395999999996</c:v>
                </c:pt>
                <c:pt idx="2">
                  <c:v>9.7149791999999984</c:v>
                </c:pt>
                <c:pt idx="3">
                  <c:v>22.65217500000001</c:v>
                </c:pt>
                <c:pt idx="5">
                  <c:v>0.77426431000000007</c:v>
                </c:pt>
                <c:pt idx="6">
                  <c:v>2.4788938000000003</c:v>
                </c:pt>
                <c:pt idx="7">
                  <c:v>4.2644524000000006</c:v>
                </c:pt>
                <c:pt idx="8">
                  <c:v>5.8505134999999973</c:v>
                </c:pt>
              </c:numCache>
            </c:numRef>
          </c:yVal>
        </c:ser>
        <c:axId val="89821568"/>
        <c:axId val="89823488"/>
      </c:scatterChart>
      <c:valAx>
        <c:axId val="89821568"/>
        <c:scaling>
          <c:orientation val="minMax"/>
          <c:max val="0.62000000000000066"/>
          <c:min val="0"/>
        </c:scaling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GB" sz="1200" b="0" i="0" baseline="0"/>
                  <a:t>Optical Absorbance @633nm (Spectrophotometer)</a:t>
                </a:r>
                <a:endParaRPr lang="en-GB" sz="1200" b="0"/>
              </a:p>
            </c:rich>
          </c:tx>
          <c:layout>
            <c:manualLayout>
              <c:xMode val="edge"/>
              <c:yMode val="edge"/>
              <c:x val="0.16239694631630983"/>
              <c:y val="0.89525843021926965"/>
            </c:manualLayout>
          </c:layout>
        </c:title>
        <c:numFmt formatCode="General" sourceLinked="1"/>
        <c:tickLblPos val="nextTo"/>
        <c:crossAx val="89823488"/>
        <c:crosses val="autoZero"/>
        <c:crossBetween val="midCat"/>
      </c:valAx>
      <c:valAx>
        <c:axId val="89823488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GB" sz="1200" b="0" i="0" baseline="0"/>
                  <a:t>Mean pixel value (optical CT)</a:t>
                </a:r>
                <a:endParaRPr lang="en-GB" sz="1200" b="0"/>
              </a:p>
            </c:rich>
          </c:tx>
          <c:layout>
            <c:manualLayout>
              <c:xMode val="edge"/>
              <c:yMode val="edge"/>
              <c:x val="2.1368315397905992E-2"/>
              <c:y val="0.1015111920398616"/>
            </c:manualLayout>
          </c:layout>
        </c:title>
        <c:numFmt formatCode="General" sourceLinked="1"/>
        <c:tickLblPos val="nextTo"/>
        <c:crossAx val="89821568"/>
        <c:crosses val="autoZero"/>
        <c:crossBetween val="midCat"/>
      </c:valAx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73060225976237969"/>
          <c:y val="0.40498818897637856"/>
          <c:w val="0.24955656367130929"/>
          <c:h val="0.13669028871391076"/>
        </c:manualLayout>
      </c:layout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</c:chart>
  <c:spPr>
    <a:ln>
      <a:solidFill>
        <a:schemeClr val="bg1">
          <a:lumMod val="75000"/>
        </a:schemeClr>
      </a:solidFill>
    </a:ln>
  </c:sp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D42CB-53B6-4DE1-9C1D-217E07B1E9E2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06195-AADA-4B7C-B87B-6D5D6E8EED1F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Drive 2/Resolution</a:t>
            </a:r>
            <a:r>
              <a:rPr lang="en-GB" baseline="0" dirty="0" smtClean="0"/>
              <a:t> tests/28.9.15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6195-AADA-4B7C-B87B-6D5D6E8EED1F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Resolution</a:t>
            </a:r>
            <a:r>
              <a:rPr lang="en-GB" baseline="0" dirty="0" smtClean="0"/>
              <a:t> tests 1.10.15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6195-AADA-4B7C-B87B-6D5D6E8EED1F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F:\Drive 1\Data\Gelatin\2_Rod_EB\recon_260-280.png</a:t>
            </a:r>
          </a:p>
          <a:p>
            <a:r>
              <a:rPr lang="en-GB" dirty="0" smtClean="0"/>
              <a:t>C:\data\Gels\EB_Rod_phantoms.xlsx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06195-AADA-4B7C-B87B-6D5D6E8EED1F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E:\Knife Edge MTF</a:t>
            </a:r>
          </a:p>
          <a:p>
            <a:r>
              <a:rPr lang="en-GB" dirty="0" smtClean="0"/>
              <a:t>E:\MTF </a:t>
            </a:r>
            <a:r>
              <a:rPr lang="en-GB" dirty="0" err="1" smtClean="0"/>
              <a:t>microbeads</a:t>
            </a:r>
            <a:r>
              <a:rPr lang="en-GB" dirty="0" smtClean="0"/>
              <a:t>\29.8.14\M1.6\scan 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5565-F631-41A7-B20A-0F3854D2E26A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89644-C8BC-4C86-A58D-1FF423680AD8}" type="datetimeFigureOut">
              <a:rPr lang="en-GB" smtClean="0"/>
              <a:pPr/>
              <a:t>13/10/2015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9AA74-98D2-4D62-9876-35F42F3879B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67545" y="260649"/>
            <a:ext cx="2880320" cy="2808312"/>
            <a:chOff x="467544" y="260648"/>
            <a:chExt cx="3080891" cy="3080891"/>
          </a:xfrm>
        </p:grpSpPr>
        <p:pic>
          <p:nvPicPr>
            <p:cNvPr id="1026" name="Picture 2" descr="E:\Resolution tests\28.9.15\scan 1\recon\total_slices200-25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544" y="260648"/>
              <a:ext cx="3080891" cy="3080891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539552" y="332656"/>
              <a:ext cx="78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Scan 1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404664"/>
            <a:ext cx="2619672" cy="2619672"/>
            <a:chOff x="3707904" y="404664"/>
            <a:chExt cx="2619672" cy="2619672"/>
          </a:xfrm>
        </p:grpSpPr>
        <p:pic>
          <p:nvPicPr>
            <p:cNvPr id="1028" name="Picture 4" descr="E:\Resolution tests\28.9.15\scan 4\recon\total_slices200-25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07904" y="404664"/>
              <a:ext cx="2619672" cy="2619672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3779912" y="404664"/>
              <a:ext cx="78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Scan 4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43608" y="3284984"/>
            <a:ext cx="2897361" cy="2897361"/>
            <a:chOff x="1043608" y="3284984"/>
            <a:chExt cx="2897361" cy="2897361"/>
          </a:xfrm>
        </p:grpSpPr>
        <p:pic>
          <p:nvPicPr>
            <p:cNvPr id="1029" name="Picture 5" descr="E:\Resolution tests\28.9.15\scan 5\recon\total_slices200-25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43608" y="3284984"/>
              <a:ext cx="2897361" cy="2897361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187624" y="3284984"/>
              <a:ext cx="78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Scan 5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724128" y="1340768"/>
            <a:ext cx="1224136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E:\Resolution tests\1.10.15\scan 1\recon\scan_1total_slices0-5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60649"/>
            <a:ext cx="3096343" cy="309634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11560" y="260648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Scan 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6" y="332656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Scan 5</a:t>
            </a: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260648"/>
            <a:ext cx="3239988" cy="3239988"/>
            <a:chOff x="4644008" y="260648"/>
            <a:chExt cx="3239988" cy="3239988"/>
          </a:xfrm>
        </p:grpSpPr>
        <p:pic>
          <p:nvPicPr>
            <p:cNvPr id="2051" name="Picture 3" descr="E:\Resolution tests\1.10.15\scan 5\recon\scan_5total_slices0-5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44008" y="260648"/>
              <a:ext cx="3239988" cy="3239988"/>
            </a:xfrm>
            <a:prstGeom prst="rect">
              <a:avLst/>
            </a:prstGeom>
            <a:noFill/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020272" y="1340768"/>
              <a:ext cx="0" cy="1152128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5724128" y="2492896"/>
              <a:ext cx="1224136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20272" y="1681644"/>
              <a:ext cx="7920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>
                  <a:solidFill>
                    <a:schemeClr val="bg1"/>
                  </a:solidFill>
                </a:rPr>
                <a:t>Depth of field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F:\Drive 1\Data\Gelatin\2_Rod_EB\proj0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4000" y="0"/>
            <a:ext cx="2880000" cy="258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107504" y="116632"/>
            <a:ext cx="5976664" cy="2952009"/>
            <a:chOff x="2339752" y="2060848"/>
            <a:chExt cx="5976664" cy="2952009"/>
          </a:xfrm>
        </p:grpSpPr>
        <p:pic>
          <p:nvPicPr>
            <p:cNvPr id="3074" name="Picture 2" descr="F:\Drive 1\Data\Gelatin\2_Rod_EB\recon_260-28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416" y="2132856"/>
              <a:ext cx="2880000" cy="2880001"/>
            </a:xfrm>
            <a:prstGeom prst="rect">
              <a:avLst/>
            </a:prstGeom>
            <a:noFill/>
          </p:spPr>
        </p:pic>
        <p:pic>
          <p:nvPicPr>
            <p:cNvPr id="3076" name="Picture 4" descr="F:\Drive 1\Data\Gelatin\2_Rod_EB\proj0_bi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11760" y="2132856"/>
              <a:ext cx="2880000" cy="288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339752" y="206084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 a.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64088" y="206084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 b.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1560" y="558924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c.</a:t>
            </a:r>
            <a:endParaRPr lang="en-GB" dirty="0"/>
          </a:p>
        </p:txBody>
      </p:sp>
      <p:graphicFrame>
        <p:nvGraphicFramePr>
          <p:cNvPr id="13" name="Chart 12"/>
          <p:cNvGraphicFramePr/>
          <p:nvPr/>
        </p:nvGraphicFramePr>
        <p:xfrm>
          <a:off x="1043608" y="3284984"/>
          <a:ext cx="4176464" cy="2625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3131840" y="1412776"/>
            <a:ext cx="4608512" cy="2592288"/>
            <a:chOff x="3059832" y="1412776"/>
            <a:chExt cx="4608512" cy="2592288"/>
          </a:xfrm>
        </p:grpSpPr>
        <p:grpSp>
          <p:nvGrpSpPr>
            <p:cNvPr id="59" name="Group 58"/>
            <p:cNvGrpSpPr/>
            <p:nvPr/>
          </p:nvGrpSpPr>
          <p:grpSpPr>
            <a:xfrm>
              <a:off x="3131840" y="1412776"/>
              <a:ext cx="4464496" cy="2592288"/>
              <a:chOff x="1259632" y="1412776"/>
              <a:chExt cx="4464496" cy="2592288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08064" y="1412776"/>
                <a:ext cx="3816064" cy="2592288"/>
                <a:chOff x="1908064" y="1412776"/>
                <a:chExt cx="3816064" cy="2592288"/>
              </a:xfrm>
            </p:grpSpPr>
            <p:grpSp>
              <p:nvGrpSpPr>
                <p:cNvPr id="7" name="Group 22"/>
                <p:cNvGrpSpPr>
                  <a:grpSpLocks noChangeAspect="1"/>
                </p:cNvGrpSpPr>
                <p:nvPr/>
              </p:nvGrpSpPr>
              <p:grpSpPr>
                <a:xfrm>
                  <a:off x="3027980" y="1484784"/>
                  <a:ext cx="1327996" cy="2520000"/>
                  <a:chOff x="929994" y="1653452"/>
                  <a:chExt cx="2147715" cy="4075486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>
                    <a:off x="967332" y="2934461"/>
                    <a:ext cx="1525929" cy="1525396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937448" y="2613465"/>
                    <a:ext cx="14942" cy="2241176"/>
                  </a:xfrm>
                  <a:prstGeom prst="line">
                    <a:avLst/>
                  </a:prstGeom>
                  <a:ln w="9525" cmpd="sng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2493261" y="2601513"/>
                    <a:ext cx="14942" cy="2241176"/>
                  </a:xfrm>
                  <a:prstGeom prst="line">
                    <a:avLst/>
                  </a:prstGeom>
                  <a:ln w="9525" cmpd="sng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/>
                  <p:nvPr/>
                </p:nvCxnSpPr>
                <p:spPr>
                  <a:xfrm>
                    <a:off x="1729331" y="1653452"/>
                    <a:ext cx="0" cy="4075486"/>
                  </a:xfrm>
                  <a:prstGeom prst="line">
                    <a:avLst/>
                  </a:prstGeom>
                  <a:ln w="9525" cmpd="sng">
                    <a:prstDash val="lgDash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638679" y="5264022"/>
                    <a:ext cx="1439030" cy="44797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 smtClean="0"/>
                      <a:t>Focal plane</a:t>
                    </a:r>
                    <a:endParaRPr lang="en-US" sz="1200" dirty="0"/>
                  </a:p>
                </p:txBody>
              </p:sp>
              <p:cxnSp>
                <p:nvCxnSpPr>
                  <p:cNvPr id="31" name="Straight Arrow Connector 30"/>
                  <p:cNvCxnSpPr/>
                  <p:nvPr/>
                </p:nvCxnSpPr>
                <p:spPr>
                  <a:xfrm>
                    <a:off x="1049508" y="2450298"/>
                    <a:ext cx="1385522" cy="14941"/>
                  </a:xfrm>
                  <a:prstGeom prst="straightConnector1">
                    <a:avLst/>
                  </a:prstGeom>
                  <a:ln w="12700">
                    <a:headEnd type="arrow"/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929994" y="2020661"/>
                    <a:ext cx="1681893" cy="44797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/>
                      <a:t>Depth of field</a:t>
                    </a:r>
                    <a:endParaRPr lang="en-US" sz="1200" dirty="0"/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2195736" y="275131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dirty="0" smtClean="0"/>
                    <a:t>Optical axis</a:t>
                  </a:r>
                  <a:endParaRPr lang="en-GB" sz="1200" dirty="0"/>
                </a:p>
              </p:txBody>
            </p:sp>
            <p:grpSp>
              <p:nvGrpSpPr>
                <p:cNvPr id="8" name="Group 65"/>
                <p:cNvGrpSpPr/>
                <p:nvPr/>
              </p:nvGrpSpPr>
              <p:grpSpPr>
                <a:xfrm>
                  <a:off x="2373671" y="1556792"/>
                  <a:ext cx="326121" cy="432049"/>
                  <a:chOff x="1467513" y="417301"/>
                  <a:chExt cx="440193" cy="583172"/>
                </a:xfrm>
              </p:grpSpPr>
              <p:grpSp>
                <p:nvGrpSpPr>
                  <p:cNvPr id="9" name="Group 60"/>
                  <p:cNvGrpSpPr/>
                  <p:nvPr/>
                </p:nvGrpSpPr>
                <p:grpSpPr>
                  <a:xfrm rot="16200000">
                    <a:off x="1455880" y="456896"/>
                    <a:ext cx="291553" cy="268287"/>
                    <a:chOff x="4788024" y="424409"/>
                    <a:chExt cx="291553" cy="268287"/>
                  </a:xfrm>
                </p:grpSpPr>
                <p:cxnSp>
                  <p:nvCxnSpPr>
                    <p:cNvPr id="62" name="Straight Arrow Connector 61"/>
                    <p:cNvCxnSpPr/>
                    <p:nvPr/>
                  </p:nvCxnSpPr>
                  <p:spPr>
                    <a:xfrm flipV="1">
                      <a:off x="4788024" y="424409"/>
                      <a:ext cx="0" cy="268287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 w="med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Arrow Connector 62"/>
                    <p:cNvCxnSpPr/>
                    <p:nvPr/>
                  </p:nvCxnSpPr>
                  <p:spPr>
                    <a:xfrm>
                      <a:off x="4788024" y="692696"/>
                      <a:ext cx="291553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 w="med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691681" y="417301"/>
                    <a:ext cx="21602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 smtClean="0"/>
                      <a:t>x</a:t>
                    </a:r>
                    <a:endParaRPr lang="en-GB" sz="1400" dirty="0"/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475656" y="692696"/>
                    <a:ext cx="21602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 smtClean="0"/>
                      <a:t>y</a:t>
                    </a:r>
                    <a:endParaRPr lang="en-GB" sz="1400" dirty="0"/>
                  </a:p>
                </p:txBody>
              </p:sp>
            </p:grpSp>
            <p:sp>
              <p:nvSpPr>
                <p:cNvPr id="60" name="TextBox 59"/>
                <p:cNvSpPr txBox="1"/>
                <p:nvPr/>
              </p:nvSpPr>
              <p:spPr>
                <a:xfrm>
                  <a:off x="4860032" y="1916832"/>
                  <a:ext cx="50405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schemeClr val="bg1"/>
                      </a:solidFill>
                    </a:rPr>
                    <a:t> </a:t>
                  </a:r>
                  <a:r>
                    <a:rPr lang="en-GB" sz="1200" dirty="0" smtClean="0">
                      <a:solidFill>
                        <a:schemeClr val="bg1"/>
                      </a:solidFill>
                    </a:rPr>
                    <a:t>b.</a:t>
                  </a:r>
                  <a:endParaRPr lang="en-GB" sz="1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rot="840000" flipH="1">
                  <a:off x="4860032" y="1651093"/>
                  <a:ext cx="216024" cy="258415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/>
                <p:cNvSpPr txBox="1"/>
                <p:nvPr/>
              </p:nvSpPr>
              <p:spPr>
                <a:xfrm>
                  <a:off x="4932040" y="1412776"/>
                  <a:ext cx="7920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Matching tank</a:t>
                  </a:r>
                  <a:endParaRPr lang="en-US" sz="1200" dirty="0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3131840" y="3068960"/>
                  <a:ext cx="216024" cy="50405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2771800" y="3512041"/>
                  <a:ext cx="6447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Sample</a:t>
                  </a:r>
                  <a:endParaRPr lang="en-US" sz="1200" dirty="0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2268024" y="1484784"/>
                  <a:ext cx="2520000" cy="2520280"/>
                </a:xfrm>
                <a:prstGeom prst="rect">
                  <a:avLst/>
                </a:prstGeom>
                <a:noFill/>
                <a:ln>
                  <a:solidFill>
                    <a:srgbClr val="81A9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908064" y="2767766"/>
                  <a:ext cx="3240000" cy="212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prstDash val="solid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Rectangle 56"/>
              <p:cNvSpPr/>
              <p:nvPr/>
            </p:nvSpPr>
            <p:spPr>
              <a:xfrm>
                <a:off x="1259632" y="1916832"/>
                <a:ext cx="1008112" cy="1656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6876256" y="2535287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Light source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59832" y="2607295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 Camera</a:t>
              </a:r>
            </a:p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j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540568" y="4509120"/>
            <a:ext cx="2232007" cy="2159999"/>
            <a:chOff x="6588224" y="404664"/>
            <a:chExt cx="2232007" cy="2159999"/>
          </a:xfrm>
        </p:grpSpPr>
        <p:grpSp>
          <p:nvGrpSpPr>
            <p:cNvPr id="58" name="Group 57"/>
            <p:cNvGrpSpPr/>
            <p:nvPr/>
          </p:nvGrpSpPr>
          <p:grpSpPr>
            <a:xfrm>
              <a:off x="6660232" y="404664"/>
              <a:ext cx="2159999" cy="2159999"/>
              <a:chOff x="4924517" y="44864"/>
              <a:chExt cx="2159999" cy="2159999"/>
            </a:xfrm>
          </p:grpSpPr>
          <p:pic>
            <p:nvPicPr>
              <p:cNvPr id="1026" name="Picture 2" descr="E:\MTF microbeads\29.8.14\M1.6\scan 4\recon_0003_bytscl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 rot="5400000" flipV="1">
                <a:off x="4924517" y="44864"/>
                <a:ext cx="2159999" cy="2159999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Arrow Connector 19"/>
              <p:cNvCxnSpPr/>
              <p:nvPr/>
            </p:nvCxnSpPr>
            <p:spPr>
              <a:xfrm>
                <a:off x="6516216" y="836712"/>
                <a:ext cx="0" cy="576064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5652120" y="1484784"/>
                <a:ext cx="792088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444208" y="908720"/>
                <a:ext cx="63645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Depth of field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" name="Group 53"/>
              <p:cNvGrpSpPr/>
              <p:nvPr/>
            </p:nvGrpSpPr>
            <p:grpSpPr>
              <a:xfrm>
                <a:off x="5085754" y="94548"/>
                <a:ext cx="225672" cy="240257"/>
                <a:chOff x="4788024" y="424409"/>
                <a:chExt cx="252000" cy="268287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4788024" y="424409"/>
                  <a:ext cx="0" cy="268287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4788024" y="692696"/>
                  <a:ext cx="252000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/>
              <p:cNvSpPr txBox="1"/>
              <p:nvPr/>
            </p:nvSpPr>
            <p:spPr>
              <a:xfrm>
                <a:off x="5053486" y="252639"/>
                <a:ext cx="193454" cy="25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 smtClean="0">
                    <a:solidFill>
                      <a:schemeClr val="bg1"/>
                    </a:solidFill>
                  </a:rPr>
                  <a:t>x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6588224" y="404664"/>
              <a:ext cx="322424" cy="25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chemeClr val="bg1"/>
                  </a:solidFill>
                </a:rPr>
                <a:t> y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7740352" y="6021288"/>
            <a:ext cx="1260000" cy="12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5652120" y="4941168"/>
            <a:ext cx="360000" cy="4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Circular Arrow 78"/>
          <p:cNvSpPr/>
          <p:nvPr/>
        </p:nvSpPr>
        <p:spPr>
          <a:xfrm>
            <a:off x="1475656" y="1484784"/>
            <a:ext cx="360000" cy="432000"/>
          </a:xfrm>
          <a:prstGeom prst="circular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1"/>
          <p:cNvGrpSpPr/>
          <p:nvPr/>
        </p:nvGrpSpPr>
        <p:grpSpPr>
          <a:xfrm>
            <a:off x="1691680" y="980728"/>
            <a:ext cx="5284544" cy="4752000"/>
            <a:chOff x="1619672" y="-675456"/>
            <a:chExt cx="5284544" cy="4752000"/>
          </a:xfrm>
        </p:grpSpPr>
        <p:grpSp>
          <p:nvGrpSpPr>
            <p:cNvPr id="5" name="Group 14"/>
            <p:cNvGrpSpPr>
              <a:grpSpLocks noChangeAspect="1"/>
            </p:cNvGrpSpPr>
            <p:nvPr/>
          </p:nvGrpSpPr>
          <p:grpSpPr>
            <a:xfrm>
              <a:off x="1835696" y="-675456"/>
              <a:ext cx="5068520" cy="4752000"/>
              <a:chOff x="2411760" y="-144016"/>
              <a:chExt cx="4608256" cy="4320480"/>
            </a:xfrm>
          </p:grpSpPr>
          <p:pic>
            <p:nvPicPr>
              <p:cNvPr id="10" name="Picture 9" descr="A4_axes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16016" y="1926464"/>
                <a:ext cx="2304000" cy="2250000"/>
              </a:xfrm>
              <a:prstGeom prst="rect">
                <a:avLst/>
              </a:prstGeom>
            </p:spPr>
          </p:pic>
          <p:pic>
            <p:nvPicPr>
              <p:cNvPr id="11" name="Picture 10" descr="A3_axes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11760" y="1926464"/>
                <a:ext cx="2304000" cy="2250000"/>
              </a:xfrm>
              <a:prstGeom prst="rect">
                <a:avLst/>
              </a:prstGeom>
            </p:spPr>
          </p:pic>
          <p:grpSp>
            <p:nvGrpSpPr>
              <p:cNvPr id="12" name="Group 6"/>
              <p:cNvGrpSpPr>
                <a:grpSpLocks noChangeAspect="1"/>
              </p:cNvGrpSpPr>
              <p:nvPr/>
            </p:nvGrpSpPr>
            <p:grpSpPr>
              <a:xfrm>
                <a:off x="4716016" y="-144016"/>
                <a:ext cx="2304000" cy="2249999"/>
                <a:chOff x="3347864" y="3978000"/>
                <a:chExt cx="2949120" cy="2880000"/>
              </a:xfrm>
            </p:grpSpPr>
            <p:pic>
              <p:nvPicPr>
                <p:cNvPr id="14" name="Picture 13" descr="A2_axes.png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347864" y="3978000"/>
                  <a:ext cx="2949120" cy="2880000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5049749" y="5707232"/>
                  <a:ext cx="854303" cy="6303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dirty="0" smtClean="0">
                      <a:solidFill>
                        <a:schemeClr val="bg1"/>
                      </a:solidFill>
                    </a:rPr>
                    <a:t>Depth of field</a:t>
                  </a:r>
                  <a:endParaRPr lang="en-GB" sz="1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6" name="Straight Arrow Connector 9"/>
                <p:cNvCxnSpPr/>
                <p:nvPr/>
              </p:nvCxnSpPr>
              <p:spPr>
                <a:xfrm flipV="1">
                  <a:off x="5508104" y="5059464"/>
                  <a:ext cx="4684" cy="576064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" name="Picture 12" descr="A1_axes.png"/>
              <p:cNvPicPr>
                <a:picLocks noChangeAspect="1"/>
              </p:cNvPicPr>
              <p:nvPr/>
            </p:nvPicPr>
            <p:blipFill>
              <a:blip r:embed="rId5" cstate="print"/>
              <a:srcRect t="6401"/>
              <a:stretch>
                <a:fillRect/>
              </a:stretch>
            </p:blipFill>
            <p:spPr>
              <a:xfrm>
                <a:off x="2411760" y="0"/>
                <a:ext cx="2304000" cy="2105981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619672" y="119675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 a.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1960" y="3501008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 d.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19672" y="3356992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 c.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11960" y="126876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b.</a:t>
              </a:r>
              <a:endParaRPr lang="en-GB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ticalCT_setup_pres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3859" y="1572921"/>
            <a:ext cx="6656282" cy="37121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tCTsetu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16632"/>
            <a:ext cx="8064896" cy="66038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611560" y="188640"/>
            <a:ext cx="8064896" cy="6633078"/>
            <a:chOff x="611560" y="188640"/>
            <a:chExt cx="8064896" cy="6633078"/>
          </a:xfrm>
        </p:grpSpPr>
        <p:pic>
          <p:nvPicPr>
            <p:cNvPr id="4" name="Picture 3" descr="DSC00990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5989" r="26694" b="13622"/>
            <a:stretch/>
          </p:blipFill>
          <p:spPr>
            <a:xfrm>
              <a:off x="611560" y="188640"/>
              <a:ext cx="8064896" cy="66330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331640" y="4437112"/>
              <a:ext cx="144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A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1960" y="443711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B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55776" y="530120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C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19872" y="5733256"/>
              <a:ext cx="495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D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956376" y="544522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D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048" y="602128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96136" y="530120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F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28184" y="314096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G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0192" y="551723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H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16216" y="508518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I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88224" y="458112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J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60232" y="285293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K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44208" y="227687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L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4208" y="177281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M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96336" y="515719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N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28384" y="400506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O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8100392" y="4293096"/>
              <a:ext cx="43204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55576" y="263691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P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683568" y="2996952"/>
              <a:ext cx="648072" cy="72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10077</TotalTime>
  <Words>120</Words>
  <Application>Microsoft Office PowerPoint</Application>
  <PresentationFormat>On-screen Show (4:3)</PresentationFormat>
  <Paragraphs>57</Paragraphs>
  <Slides>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Institute Of Cancer Research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Ciara McErlean</dc:creator>
  <cp:lastModifiedBy>Ciara McErlean</cp:lastModifiedBy>
  <cp:revision>537</cp:revision>
  <dcterms:created xsi:type="dcterms:W3CDTF">2015-10-01T18:33:20Z</dcterms:created>
  <dcterms:modified xsi:type="dcterms:W3CDTF">2015-10-16T15:59:08Z</dcterms:modified>
</cp:coreProperties>
</file>